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7" r:id="rId3"/>
    <p:sldId id="265" r:id="rId4"/>
    <p:sldId id="258" r:id="rId5"/>
    <p:sldId id="259" r:id="rId6"/>
    <p:sldId id="263" r:id="rId7"/>
    <p:sldId id="264" r:id="rId8"/>
    <p:sldId id="266"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17" autoAdjust="0"/>
    <p:restoredTop sz="94660"/>
  </p:normalViewPr>
  <p:slideViewPr>
    <p:cSldViewPr snapToGrid="0">
      <p:cViewPr varScale="1">
        <p:scale>
          <a:sx n="62" d="100"/>
          <a:sy n="62" d="100"/>
        </p:scale>
        <p:origin x="48"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DBDF2DA4-FEFE-48A3-B618-3A5E41535ED4}" type="datetimeFigureOut">
              <a:rPr lang="nl-NL" smtClean="0"/>
              <a:t>7-4-2021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1293786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BDF2DA4-FEFE-48A3-B618-3A5E41535ED4}" type="datetimeFigureOut">
              <a:rPr lang="nl-NL" smtClean="0"/>
              <a:t>7-4-2021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2789043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BDF2DA4-FEFE-48A3-B618-3A5E41535ED4}" type="datetimeFigureOut">
              <a:rPr lang="nl-NL" smtClean="0"/>
              <a:t>7-4-2021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7546134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BDF2DA4-FEFE-48A3-B618-3A5E41535ED4}" type="datetimeFigureOut">
              <a:rPr lang="nl-NL" smtClean="0"/>
              <a:t>7-4-2021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283091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DBDF2DA4-FEFE-48A3-B618-3A5E41535ED4}" type="datetimeFigureOut">
              <a:rPr lang="nl-NL" smtClean="0"/>
              <a:t>7-4-2021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214566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DBDF2DA4-FEFE-48A3-B618-3A5E41535ED4}" type="datetimeFigureOut">
              <a:rPr lang="nl-NL" smtClean="0"/>
              <a:t>7-4-2021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4224990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a:t>Klik om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BDF2DA4-FEFE-48A3-B618-3A5E41535ED4}" type="datetimeFigureOut">
              <a:rPr lang="nl-NL" smtClean="0"/>
              <a:t>7-4-2021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112288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DBDF2DA4-FEFE-48A3-B618-3A5E41535ED4}" type="datetimeFigureOut">
              <a:rPr lang="nl-NL" smtClean="0"/>
              <a:t>7-4-2021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2407625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F2DA4-FEFE-48A3-B618-3A5E41535ED4}" type="datetimeFigureOut">
              <a:rPr lang="nl-NL" smtClean="0"/>
              <a:t>7-4-2021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682547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BDF2DA4-FEFE-48A3-B618-3A5E41535ED4}" type="datetimeFigureOut">
              <a:rPr lang="nl-NL" smtClean="0"/>
              <a:t>7-4-2021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1676151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DBDF2DA4-FEFE-48A3-B618-3A5E41535ED4}" type="datetimeFigureOut">
              <a:rPr lang="nl-NL" smtClean="0"/>
              <a:t>7-4-2021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B2A1B9A-E622-41D4-AD4F-942D5EB9FA93}" type="slidenum">
              <a:rPr lang="nl-NL" smtClean="0"/>
              <a:t>‹nr.›</a:t>
            </a:fld>
            <a:endParaRPr lang="nl-NL"/>
          </a:p>
        </p:txBody>
      </p:sp>
    </p:spTree>
    <p:extLst>
      <p:ext uri="{BB962C8B-B14F-4D97-AF65-F5344CB8AC3E}">
        <p14:creationId xmlns:p14="http://schemas.microsoft.com/office/powerpoint/2010/main" val="991868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100000">
              <a:schemeClr val="accent1">
                <a:lumMod val="45000"/>
                <a:lumOff val="55000"/>
              </a:schemeClr>
            </a:gs>
            <a:gs pos="25000">
              <a:schemeClr val="accent4">
                <a:lumMod val="20000"/>
                <a:lumOff val="80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DF2DA4-FEFE-48A3-B618-3A5E41535ED4}" type="datetimeFigureOut">
              <a:rPr lang="nl-NL" smtClean="0"/>
              <a:t>7-4-2021</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2A1B9A-E622-41D4-AD4F-942D5EB9FA93}" type="slidenum">
              <a:rPr lang="nl-NL" smtClean="0"/>
              <a:t>‹nr.›</a:t>
            </a:fld>
            <a:endParaRPr lang="nl-NL"/>
          </a:p>
        </p:txBody>
      </p:sp>
    </p:spTree>
    <p:extLst>
      <p:ext uri="{BB962C8B-B14F-4D97-AF65-F5344CB8AC3E}">
        <p14:creationId xmlns:p14="http://schemas.microsoft.com/office/powerpoint/2010/main" val="33234865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bgBppDhgZt0"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OKBf85OC6Cc"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1660CBE0-EBDA-4671-A821-42363D2C2AD1}"/>
              </a:ext>
            </a:extLst>
          </p:cNvPr>
          <p:cNvSpPr txBox="1"/>
          <p:nvPr/>
        </p:nvSpPr>
        <p:spPr>
          <a:xfrm>
            <a:off x="3253563" y="2296633"/>
            <a:ext cx="4921604" cy="923330"/>
          </a:xfrm>
          <a:prstGeom prst="rect">
            <a:avLst/>
          </a:prstGeom>
          <a:noFill/>
        </p:spPr>
        <p:txBody>
          <a:bodyPr wrap="none" rtlCol="0">
            <a:spAutoFit/>
          </a:bodyPr>
          <a:lstStyle/>
          <a:p>
            <a:r>
              <a:rPr lang="nl-NL" sz="5400" b="1" dirty="0"/>
              <a:t>Les 3 Methodiek</a:t>
            </a:r>
          </a:p>
        </p:txBody>
      </p:sp>
    </p:spTree>
    <p:extLst>
      <p:ext uri="{BB962C8B-B14F-4D97-AF65-F5344CB8AC3E}">
        <p14:creationId xmlns:p14="http://schemas.microsoft.com/office/powerpoint/2010/main" val="1956504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EF9FA594-F172-4AE2-AA52-68E78F195302}"/>
              </a:ext>
            </a:extLst>
          </p:cNvPr>
          <p:cNvSpPr/>
          <p:nvPr/>
        </p:nvSpPr>
        <p:spPr>
          <a:xfrm>
            <a:off x="855013" y="296054"/>
            <a:ext cx="6064096" cy="923330"/>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Toepassingsopdracht</a:t>
            </a:r>
          </a:p>
        </p:txBody>
      </p:sp>
      <p:sp>
        <p:nvSpPr>
          <p:cNvPr id="3" name="Tekstvak 2">
            <a:extLst>
              <a:ext uri="{FF2B5EF4-FFF2-40B4-BE49-F238E27FC236}">
                <a16:creationId xmlns:a16="http://schemas.microsoft.com/office/drawing/2014/main" id="{9863F50D-82B3-46D6-9C8F-0262EDB01974}"/>
              </a:ext>
            </a:extLst>
          </p:cNvPr>
          <p:cNvSpPr txBox="1"/>
          <p:nvPr/>
        </p:nvSpPr>
        <p:spPr>
          <a:xfrm>
            <a:off x="996593" y="1982912"/>
            <a:ext cx="4935775" cy="375552"/>
          </a:xfrm>
          <a:prstGeom prst="rect">
            <a:avLst/>
          </a:prstGeom>
          <a:noFill/>
        </p:spPr>
        <p:txBody>
          <a:bodyPr wrap="none" rtlCol="0">
            <a:spAutoFit/>
          </a:bodyPr>
          <a:lstStyle/>
          <a:p>
            <a:pPr>
              <a:lnSpc>
                <a:spcPct val="107000"/>
              </a:lnSpc>
              <a:spcAft>
                <a:spcPts val="800"/>
              </a:spcAft>
            </a:pPr>
            <a:r>
              <a:rPr lang="nl-NL"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https://www.youtube.com/watch?v=bgBppDhgZt0</a:t>
            </a:r>
            <a:endParaRPr lang="nl-NL"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ekstvak 3">
            <a:extLst>
              <a:ext uri="{FF2B5EF4-FFF2-40B4-BE49-F238E27FC236}">
                <a16:creationId xmlns:a16="http://schemas.microsoft.com/office/drawing/2014/main" id="{67666AE6-10D2-4077-BCA1-3D28B383BE81}"/>
              </a:ext>
            </a:extLst>
          </p:cNvPr>
          <p:cNvSpPr txBox="1"/>
          <p:nvPr/>
        </p:nvSpPr>
        <p:spPr>
          <a:xfrm>
            <a:off x="996593" y="1530850"/>
            <a:ext cx="7664522" cy="369332"/>
          </a:xfrm>
          <a:prstGeom prst="rect">
            <a:avLst/>
          </a:prstGeom>
          <a:noFill/>
        </p:spPr>
        <p:txBody>
          <a:bodyPr wrap="square" rtlCol="0">
            <a:spAutoFit/>
          </a:bodyPr>
          <a:lstStyle/>
          <a:p>
            <a:r>
              <a:rPr lang="nl-NL" dirty="0"/>
              <a:t>Bekijk het onderstaande filmpje:</a:t>
            </a:r>
          </a:p>
        </p:txBody>
      </p:sp>
      <p:sp>
        <p:nvSpPr>
          <p:cNvPr id="5" name="Tekstvak 4">
            <a:extLst>
              <a:ext uri="{FF2B5EF4-FFF2-40B4-BE49-F238E27FC236}">
                <a16:creationId xmlns:a16="http://schemas.microsoft.com/office/drawing/2014/main" id="{559CFB74-FC31-4CCF-8D85-129425C97553}"/>
              </a:ext>
            </a:extLst>
          </p:cNvPr>
          <p:cNvSpPr txBox="1"/>
          <p:nvPr/>
        </p:nvSpPr>
        <p:spPr>
          <a:xfrm>
            <a:off x="855013" y="2825393"/>
            <a:ext cx="10782888" cy="923330"/>
          </a:xfrm>
          <a:prstGeom prst="rect">
            <a:avLst/>
          </a:prstGeom>
          <a:noFill/>
        </p:spPr>
        <p:txBody>
          <a:bodyPr wrap="none" rtlCol="0">
            <a:spAutoFit/>
          </a:bodyPr>
          <a:lstStyle/>
          <a:p>
            <a:pPr marL="342900" indent="-342900">
              <a:buAutoNum type="arabicPeriod"/>
            </a:pPr>
            <a:r>
              <a:rPr lang="nl-NL" dirty="0"/>
              <a:t>Wat voor observatie is dit? Kies uit gestructureerd/ niet gestructureerd, participerend/niet participerend</a:t>
            </a:r>
          </a:p>
          <a:p>
            <a:pPr marL="342900" indent="-342900">
              <a:buAutoNum type="arabicPeriod"/>
            </a:pPr>
            <a:r>
              <a:rPr lang="nl-NL" dirty="0"/>
              <a:t>Wat zou de observatievraag/ vragen zijn van de observator denk je?</a:t>
            </a:r>
          </a:p>
          <a:p>
            <a:pPr marL="342900" indent="-342900">
              <a:buAutoNum type="arabicPeriod"/>
            </a:pPr>
            <a:r>
              <a:rPr lang="nl-NL" dirty="0"/>
              <a:t>Wat doet de observator allemaal om het kind goed te kunnen observeren (let op de ruimte, de communicatie)</a:t>
            </a:r>
          </a:p>
        </p:txBody>
      </p:sp>
    </p:spTree>
    <p:extLst>
      <p:ext uri="{BB962C8B-B14F-4D97-AF65-F5344CB8AC3E}">
        <p14:creationId xmlns:p14="http://schemas.microsoft.com/office/powerpoint/2010/main" val="654753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ep 1">
            <a:extLst>
              <a:ext uri="{FF2B5EF4-FFF2-40B4-BE49-F238E27FC236}">
                <a16:creationId xmlns:a16="http://schemas.microsoft.com/office/drawing/2014/main" id="{38381B71-C7BF-4200-A1C1-59178E6DB9E2}"/>
              </a:ext>
            </a:extLst>
          </p:cNvPr>
          <p:cNvGrpSpPr/>
          <p:nvPr/>
        </p:nvGrpSpPr>
        <p:grpSpPr>
          <a:xfrm>
            <a:off x="2342863" y="2022377"/>
            <a:ext cx="6391275" cy="1572480"/>
            <a:chOff x="0" y="183983"/>
            <a:chExt cx="6391275" cy="1572480"/>
          </a:xfrm>
        </p:grpSpPr>
        <p:sp>
          <p:nvSpPr>
            <p:cNvPr id="9" name="Rechthoek: afgeronde hoeken 8">
              <a:extLst>
                <a:ext uri="{FF2B5EF4-FFF2-40B4-BE49-F238E27FC236}">
                  <a16:creationId xmlns:a16="http://schemas.microsoft.com/office/drawing/2014/main" id="{8FCACCD8-3EFF-4F22-ADE4-3DAAD7AFB6BC}"/>
                </a:ext>
              </a:extLst>
            </p:cNvPr>
            <p:cNvSpPr/>
            <p:nvPr/>
          </p:nvSpPr>
          <p:spPr>
            <a:xfrm>
              <a:off x="0" y="183983"/>
              <a:ext cx="6391275" cy="1572480"/>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0" name="Rechthoek: afgeronde hoeken 4">
              <a:extLst>
                <a:ext uri="{FF2B5EF4-FFF2-40B4-BE49-F238E27FC236}">
                  <a16:creationId xmlns:a16="http://schemas.microsoft.com/office/drawing/2014/main" id="{9791D6C9-56F5-45DD-A731-B8B10CFCD3B3}"/>
                </a:ext>
              </a:extLst>
            </p:cNvPr>
            <p:cNvSpPr txBox="1"/>
            <p:nvPr/>
          </p:nvSpPr>
          <p:spPr>
            <a:xfrm>
              <a:off x="76762" y="260745"/>
              <a:ext cx="6237751" cy="14189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dirty="0"/>
                <a:t>H</a:t>
              </a:r>
              <a:r>
                <a:rPr lang="nl-NL" sz="2800" kern="1200" dirty="0"/>
                <a:t>et verschil tussen participerend en niet-participerend observeren uitleggen;</a:t>
              </a:r>
              <a:endParaRPr lang="en-US" sz="2800" kern="1200" dirty="0"/>
            </a:p>
          </p:txBody>
        </p:sp>
      </p:grpSp>
      <p:grpSp>
        <p:nvGrpSpPr>
          <p:cNvPr id="3" name="Groep 2">
            <a:extLst>
              <a:ext uri="{FF2B5EF4-FFF2-40B4-BE49-F238E27FC236}">
                <a16:creationId xmlns:a16="http://schemas.microsoft.com/office/drawing/2014/main" id="{E6CC858A-7A48-45DB-B373-A43697C344A7}"/>
              </a:ext>
            </a:extLst>
          </p:cNvPr>
          <p:cNvGrpSpPr/>
          <p:nvPr/>
        </p:nvGrpSpPr>
        <p:grpSpPr>
          <a:xfrm>
            <a:off x="4161602" y="3665176"/>
            <a:ext cx="6514209" cy="1572480"/>
            <a:chOff x="0" y="1837103"/>
            <a:chExt cx="6514209" cy="1572480"/>
          </a:xfrm>
        </p:grpSpPr>
        <p:sp>
          <p:nvSpPr>
            <p:cNvPr id="7" name="Rechthoek: afgeronde hoeken 6">
              <a:extLst>
                <a:ext uri="{FF2B5EF4-FFF2-40B4-BE49-F238E27FC236}">
                  <a16:creationId xmlns:a16="http://schemas.microsoft.com/office/drawing/2014/main" id="{5826A548-89A9-4CDA-8B7F-964EF5FECDFB}"/>
                </a:ext>
              </a:extLst>
            </p:cNvPr>
            <p:cNvSpPr/>
            <p:nvPr/>
          </p:nvSpPr>
          <p:spPr>
            <a:xfrm>
              <a:off x="0" y="1837103"/>
              <a:ext cx="6391275" cy="1572480"/>
            </a:xfrm>
            <a:prstGeom prst="roundRect">
              <a:avLst/>
            </a:prstGeom>
          </p:spPr>
          <p:style>
            <a:lnRef idx="2">
              <a:schemeClr val="lt1">
                <a:hueOff val="0"/>
                <a:satOff val="0"/>
                <a:lumOff val="0"/>
                <a:alphaOff val="0"/>
              </a:schemeClr>
            </a:lnRef>
            <a:fillRef idx="1">
              <a:schemeClr val="accent2">
                <a:hueOff val="-9882860"/>
                <a:satOff val="451"/>
                <a:lumOff val="0"/>
                <a:alphaOff val="0"/>
              </a:schemeClr>
            </a:fillRef>
            <a:effectRef idx="0">
              <a:schemeClr val="accent2">
                <a:hueOff val="-9882860"/>
                <a:satOff val="451"/>
                <a:lumOff val="0"/>
                <a:alphaOff val="0"/>
              </a:schemeClr>
            </a:effectRef>
            <a:fontRef idx="minor">
              <a:schemeClr val="lt1"/>
            </a:fontRef>
          </p:style>
        </p:sp>
        <p:sp>
          <p:nvSpPr>
            <p:cNvPr id="8" name="Rechthoek: afgeronde hoeken 6">
              <a:extLst>
                <a:ext uri="{FF2B5EF4-FFF2-40B4-BE49-F238E27FC236}">
                  <a16:creationId xmlns:a16="http://schemas.microsoft.com/office/drawing/2014/main" id="{7D626AF8-29B6-4B31-BFE4-08149035B86B}"/>
                </a:ext>
              </a:extLst>
            </p:cNvPr>
            <p:cNvSpPr txBox="1"/>
            <p:nvPr/>
          </p:nvSpPr>
          <p:spPr>
            <a:xfrm>
              <a:off x="276458" y="1913865"/>
              <a:ext cx="6237751" cy="14189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kern="1200" dirty="0"/>
                <a:t>Minimaal twee observatiemethoden benoemen, uitleggen;</a:t>
              </a:r>
              <a:endParaRPr lang="en-US" sz="2800" kern="1200" dirty="0"/>
            </a:p>
          </p:txBody>
        </p:sp>
      </p:grpSp>
      <p:grpSp>
        <p:nvGrpSpPr>
          <p:cNvPr id="4" name="Groep 3">
            <a:extLst>
              <a:ext uri="{FF2B5EF4-FFF2-40B4-BE49-F238E27FC236}">
                <a16:creationId xmlns:a16="http://schemas.microsoft.com/office/drawing/2014/main" id="{1D068758-4360-4957-B3F4-5A6A3019125F}"/>
              </a:ext>
            </a:extLst>
          </p:cNvPr>
          <p:cNvGrpSpPr/>
          <p:nvPr/>
        </p:nvGrpSpPr>
        <p:grpSpPr>
          <a:xfrm>
            <a:off x="5538501" y="5285520"/>
            <a:ext cx="6391275" cy="1572480"/>
            <a:chOff x="0" y="3490223"/>
            <a:chExt cx="6391275" cy="1572480"/>
          </a:xfrm>
        </p:grpSpPr>
        <p:sp>
          <p:nvSpPr>
            <p:cNvPr id="5" name="Rechthoek: afgeronde hoeken 4">
              <a:extLst>
                <a:ext uri="{FF2B5EF4-FFF2-40B4-BE49-F238E27FC236}">
                  <a16:creationId xmlns:a16="http://schemas.microsoft.com/office/drawing/2014/main" id="{A52E9526-C81C-4AAA-85F3-DEC61AB65C04}"/>
                </a:ext>
              </a:extLst>
            </p:cNvPr>
            <p:cNvSpPr/>
            <p:nvPr/>
          </p:nvSpPr>
          <p:spPr>
            <a:xfrm>
              <a:off x="0" y="3490223"/>
              <a:ext cx="6391275" cy="1572480"/>
            </a:xfrm>
            <a:prstGeom prst="roundRect">
              <a:avLst/>
            </a:prstGeom>
          </p:spPr>
          <p:style>
            <a:lnRef idx="2">
              <a:schemeClr val="lt1">
                <a:hueOff val="0"/>
                <a:satOff val="0"/>
                <a:lumOff val="0"/>
                <a:alphaOff val="0"/>
              </a:schemeClr>
            </a:lnRef>
            <a:fillRef idx="1">
              <a:schemeClr val="accent2">
                <a:hueOff val="-19765721"/>
                <a:satOff val="901"/>
                <a:lumOff val="0"/>
                <a:alphaOff val="0"/>
              </a:schemeClr>
            </a:fillRef>
            <a:effectRef idx="0">
              <a:schemeClr val="accent2">
                <a:hueOff val="-19765721"/>
                <a:satOff val="901"/>
                <a:lumOff val="0"/>
                <a:alphaOff val="0"/>
              </a:schemeClr>
            </a:effectRef>
            <a:fontRef idx="minor">
              <a:schemeClr val="lt1"/>
            </a:fontRef>
          </p:style>
        </p:sp>
        <p:sp>
          <p:nvSpPr>
            <p:cNvPr id="6" name="Rechthoek: afgeronde hoeken 8">
              <a:extLst>
                <a:ext uri="{FF2B5EF4-FFF2-40B4-BE49-F238E27FC236}">
                  <a16:creationId xmlns:a16="http://schemas.microsoft.com/office/drawing/2014/main" id="{85DFA63B-4C0E-45E9-A0B6-2E8E4F308856}"/>
                </a:ext>
              </a:extLst>
            </p:cNvPr>
            <p:cNvSpPr txBox="1"/>
            <p:nvPr/>
          </p:nvSpPr>
          <p:spPr>
            <a:xfrm>
              <a:off x="76762" y="3566985"/>
              <a:ext cx="6237751" cy="141895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Het </a:t>
              </a:r>
              <a:r>
                <a:rPr lang="en-US" sz="2800" kern="1200" dirty="0" err="1"/>
                <a:t>verschil</a:t>
              </a:r>
              <a:r>
                <a:rPr lang="en-US" sz="2800" kern="1200" dirty="0"/>
                <a:t> </a:t>
              </a:r>
              <a:r>
                <a:rPr lang="en-US" sz="2800" kern="1200" dirty="0" err="1"/>
                <a:t>tussen</a:t>
              </a:r>
              <a:r>
                <a:rPr lang="en-US" sz="2800" kern="1200" dirty="0"/>
                <a:t> </a:t>
              </a:r>
              <a:r>
                <a:rPr lang="en-US" sz="2800" kern="1200" dirty="0" err="1"/>
                <a:t>gestructureerd</a:t>
              </a:r>
              <a:r>
                <a:rPr lang="en-US" sz="2800" kern="1200" dirty="0"/>
                <a:t> </a:t>
              </a:r>
              <a:r>
                <a:rPr lang="en-US" sz="2800" kern="1200" dirty="0" err="1"/>
                <a:t>en</a:t>
              </a:r>
              <a:r>
                <a:rPr lang="en-US" sz="2800" kern="1200" dirty="0"/>
                <a:t> </a:t>
              </a:r>
              <a:r>
                <a:rPr lang="en-US" sz="2800" kern="1200" dirty="0" err="1"/>
                <a:t>ongestructureerd</a:t>
              </a:r>
              <a:r>
                <a:rPr lang="en-US" sz="2800" kern="1200" dirty="0"/>
                <a:t> </a:t>
              </a:r>
              <a:r>
                <a:rPr lang="en-US" sz="2800" kern="1200" dirty="0" err="1"/>
                <a:t>uitleggen</a:t>
              </a:r>
              <a:r>
                <a:rPr lang="en-US" sz="2800" kern="1200" dirty="0"/>
                <a:t>.</a:t>
              </a:r>
            </a:p>
          </p:txBody>
        </p:sp>
      </p:grpSp>
      <p:sp>
        <p:nvSpPr>
          <p:cNvPr id="11" name="Rechthoek 10">
            <a:extLst>
              <a:ext uri="{FF2B5EF4-FFF2-40B4-BE49-F238E27FC236}">
                <a16:creationId xmlns:a16="http://schemas.microsoft.com/office/drawing/2014/main" id="{0D2D46FE-CA27-40B4-931A-2FAA2A8B0AB4}"/>
              </a:ext>
            </a:extLst>
          </p:cNvPr>
          <p:cNvSpPr/>
          <p:nvPr/>
        </p:nvSpPr>
        <p:spPr>
          <a:xfrm>
            <a:off x="2900362" y="222786"/>
            <a:ext cx="5833777" cy="535531"/>
          </a:xfrm>
          <a:prstGeom prst="rect">
            <a:avLst/>
          </a:prstGeom>
        </p:spPr>
        <p:txBody>
          <a:bodyPr wrap="none">
            <a:spAutoFit/>
          </a:bodyPr>
          <a:lstStyle/>
          <a:p>
            <a:pPr lvl="0" defTabSz="1244600">
              <a:lnSpc>
                <a:spcPct val="90000"/>
              </a:lnSpc>
              <a:spcBef>
                <a:spcPct val="0"/>
              </a:spcBef>
              <a:spcAft>
                <a:spcPct val="35000"/>
              </a:spcAft>
            </a:pPr>
            <a:r>
              <a:rPr lang="nl-NL" sz="3200" b="1" dirty="0"/>
              <a:t>Aan het einde van deze les kun je</a:t>
            </a:r>
          </a:p>
        </p:txBody>
      </p:sp>
      <p:sp>
        <p:nvSpPr>
          <p:cNvPr id="13" name="Rechthoek: afgeronde hoeken 12">
            <a:extLst>
              <a:ext uri="{FF2B5EF4-FFF2-40B4-BE49-F238E27FC236}">
                <a16:creationId xmlns:a16="http://schemas.microsoft.com/office/drawing/2014/main" id="{8C8EF6AC-531B-4C37-B3FA-F7F58C040E94}"/>
              </a:ext>
            </a:extLst>
          </p:cNvPr>
          <p:cNvSpPr/>
          <p:nvPr/>
        </p:nvSpPr>
        <p:spPr>
          <a:xfrm>
            <a:off x="504497" y="806180"/>
            <a:ext cx="6600496" cy="116189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bg1"/>
                </a:solidFill>
              </a:rPr>
              <a:t>Vertellen welke factoren het gedrag, en</a:t>
            </a:r>
          </a:p>
          <a:p>
            <a:pPr algn="ctr"/>
            <a:r>
              <a:rPr lang="nl-NL" sz="2800" dirty="0">
                <a:solidFill>
                  <a:schemeClr val="bg1"/>
                </a:solidFill>
              </a:rPr>
              <a:t>Dus je observatie kunnen beïnvloeden</a:t>
            </a:r>
          </a:p>
        </p:txBody>
      </p:sp>
    </p:spTree>
    <p:extLst>
      <p:ext uri="{BB962C8B-B14F-4D97-AF65-F5344CB8AC3E}">
        <p14:creationId xmlns:p14="http://schemas.microsoft.com/office/powerpoint/2010/main" val="1895616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7BA663A2-9006-4D50-8E02-938FE84450DA}"/>
              </a:ext>
            </a:extLst>
          </p:cNvPr>
          <p:cNvSpPr txBox="1"/>
          <p:nvPr/>
        </p:nvSpPr>
        <p:spPr>
          <a:xfrm>
            <a:off x="4952144" y="493159"/>
            <a:ext cx="2809359" cy="923330"/>
          </a:xfrm>
          <a:prstGeom prst="rect">
            <a:avLst/>
          </a:prstGeom>
          <a:noFill/>
        </p:spPr>
        <p:txBody>
          <a:bodyPr wrap="none" rtlCol="0">
            <a:spAutoFit/>
          </a:bodyPr>
          <a:lstStyle/>
          <a:p>
            <a:r>
              <a:rPr lang="nl-NL" b="1" dirty="0"/>
              <a:t>Omgevingsfactoren: </a:t>
            </a:r>
          </a:p>
          <a:p>
            <a:r>
              <a:rPr lang="nl-NL" dirty="0"/>
              <a:t>goed te beschrijven</a:t>
            </a:r>
          </a:p>
          <a:p>
            <a:r>
              <a:rPr lang="nl-NL" dirty="0"/>
              <a:t>Warmte, ruimte, materialen</a:t>
            </a:r>
          </a:p>
        </p:txBody>
      </p:sp>
      <p:sp>
        <p:nvSpPr>
          <p:cNvPr id="3" name="Tekstvak 2">
            <a:extLst>
              <a:ext uri="{FF2B5EF4-FFF2-40B4-BE49-F238E27FC236}">
                <a16:creationId xmlns:a16="http://schemas.microsoft.com/office/drawing/2014/main" id="{355B190D-1B2D-4E1F-8FB8-275CEEE8A878}"/>
              </a:ext>
            </a:extLst>
          </p:cNvPr>
          <p:cNvSpPr txBox="1"/>
          <p:nvPr/>
        </p:nvSpPr>
        <p:spPr>
          <a:xfrm>
            <a:off x="725255" y="1670289"/>
            <a:ext cx="4534190" cy="646331"/>
          </a:xfrm>
          <a:prstGeom prst="rect">
            <a:avLst/>
          </a:prstGeom>
          <a:noFill/>
        </p:spPr>
        <p:txBody>
          <a:bodyPr wrap="none" rtlCol="0">
            <a:spAutoFit/>
          </a:bodyPr>
          <a:lstStyle/>
          <a:p>
            <a:r>
              <a:rPr lang="nl-NL" b="1" dirty="0"/>
              <a:t>Culturele factoren</a:t>
            </a:r>
          </a:p>
          <a:p>
            <a:r>
              <a:rPr lang="nl-NL" dirty="0"/>
              <a:t>Wat is wenselijk/niet wenselijk in jouw cultuur</a:t>
            </a:r>
          </a:p>
        </p:txBody>
      </p:sp>
      <p:sp>
        <p:nvSpPr>
          <p:cNvPr id="4" name="Tekstvak 3">
            <a:extLst>
              <a:ext uri="{FF2B5EF4-FFF2-40B4-BE49-F238E27FC236}">
                <a16:creationId xmlns:a16="http://schemas.microsoft.com/office/drawing/2014/main" id="{518A978E-CA31-4EE5-B454-BD8D7E5F9293}"/>
              </a:ext>
            </a:extLst>
          </p:cNvPr>
          <p:cNvSpPr txBox="1"/>
          <p:nvPr/>
        </p:nvSpPr>
        <p:spPr>
          <a:xfrm>
            <a:off x="7761503" y="2307220"/>
            <a:ext cx="3282694" cy="923330"/>
          </a:xfrm>
          <a:prstGeom prst="rect">
            <a:avLst/>
          </a:prstGeom>
          <a:noFill/>
        </p:spPr>
        <p:txBody>
          <a:bodyPr wrap="none" rtlCol="0">
            <a:spAutoFit/>
          </a:bodyPr>
          <a:lstStyle/>
          <a:p>
            <a:r>
              <a:rPr lang="nl-NL" b="1" dirty="0"/>
              <a:t>Sociale factoren</a:t>
            </a:r>
          </a:p>
          <a:p>
            <a:r>
              <a:rPr lang="nl-NL" dirty="0"/>
              <a:t>Wie zijn er aanwezig en wat doet</a:t>
            </a:r>
          </a:p>
          <a:p>
            <a:r>
              <a:rPr lang="nl-NL" dirty="0"/>
              <a:t>dat met een kind?</a:t>
            </a:r>
          </a:p>
        </p:txBody>
      </p:sp>
      <p:sp>
        <p:nvSpPr>
          <p:cNvPr id="5" name="Tekstvak 4">
            <a:extLst>
              <a:ext uri="{FF2B5EF4-FFF2-40B4-BE49-F238E27FC236}">
                <a16:creationId xmlns:a16="http://schemas.microsoft.com/office/drawing/2014/main" id="{4F5E8D1E-9194-47B0-917B-600D05ADC3A6}"/>
              </a:ext>
            </a:extLst>
          </p:cNvPr>
          <p:cNvSpPr txBox="1"/>
          <p:nvPr/>
        </p:nvSpPr>
        <p:spPr>
          <a:xfrm>
            <a:off x="1767156" y="3863083"/>
            <a:ext cx="4109138" cy="923330"/>
          </a:xfrm>
          <a:prstGeom prst="rect">
            <a:avLst/>
          </a:prstGeom>
          <a:noFill/>
        </p:spPr>
        <p:txBody>
          <a:bodyPr wrap="none" rtlCol="0">
            <a:spAutoFit/>
          </a:bodyPr>
          <a:lstStyle/>
          <a:p>
            <a:r>
              <a:rPr lang="nl-NL" b="1" dirty="0"/>
              <a:t>Fysieke factoren</a:t>
            </a:r>
          </a:p>
          <a:p>
            <a:r>
              <a:rPr lang="nl-NL" dirty="0"/>
              <a:t>Lengte, gewicht, lichamelijke beperkingen</a:t>
            </a:r>
          </a:p>
          <a:p>
            <a:r>
              <a:rPr lang="nl-NL" dirty="0"/>
              <a:t>Invloed op weerbaarheid</a:t>
            </a:r>
          </a:p>
        </p:txBody>
      </p:sp>
      <p:sp>
        <p:nvSpPr>
          <p:cNvPr id="6" name="Tekstvak 5">
            <a:extLst>
              <a:ext uri="{FF2B5EF4-FFF2-40B4-BE49-F238E27FC236}">
                <a16:creationId xmlns:a16="http://schemas.microsoft.com/office/drawing/2014/main" id="{CDABF34E-FC53-411E-893D-C2F68126574B}"/>
              </a:ext>
            </a:extLst>
          </p:cNvPr>
          <p:cNvSpPr txBox="1"/>
          <p:nvPr/>
        </p:nvSpPr>
        <p:spPr>
          <a:xfrm>
            <a:off x="6811766" y="5044611"/>
            <a:ext cx="3151697" cy="923330"/>
          </a:xfrm>
          <a:prstGeom prst="rect">
            <a:avLst/>
          </a:prstGeom>
          <a:noFill/>
        </p:spPr>
        <p:txBody>
          <a:bodyPr wrap="none" rtlCol="0">
            <a:spAutoFit/>
          </a:bodyPr>
          <a:lstStyle/>
          <a:p>
            <a:r>
              <a:rPr lang="nl-NL" b="1" dirty="0"/>
              <a:t>Psychische factoren</a:t>
            </a:r>
          </a:p>
          <a:p>
            <a:r>
              <a:rPr lang="nl-NL" dirty="0"/>
              <a:t>Een kind laat in gedrag zien hoe</a:t>
            </a:r>
          </a:p>
          <a:p>
            <a:r>
              <a:rPr lang="nl-NL" dirty="0"/>
              <a:t>Het zich voelt</a:t>
            </a:r>
          </a:p>
        </p:txBody>
      </p:sp>
      <p:pic>
        <p:nvPicPr>
          <p:cNvPr id="7" name="Afbeelding 6">
            <a:extLst>
              <a:ext uri="{FF2B5EF4-FFF2-40B4-BE49-F238E27FC236}">
                <a16:creationId xmlns:a16="http://schemas.microsoft.com/office/drawing/2014/main" id="{D112428F-797D-44B3-8724-5A544ACD62D6}"/>
              </a:ext>
            </a:extLst>
          </p:cNvPr>
          <p:cNvPicPr>
            <a:picLocks noChangeAspect="1"/>
          </p:cNvPicPr>
          <p:nvPr/>
        </p:nvPicPr>
        <p:blipFill>
          <a:blip r:embed="rId2"/>
          <a:stretch>
            <a:fillRect/>
          </a:stretch>
        </p:blipFill>
        <p:spPr>
          <a:xfrm>
            <a:off x="5303994" y="1813389"/>
            <a:ext cx="2105658" cy="2217322"/>
          </a:xfrm>
          <a:prstGeom prst="rect">
            <a:avLst/>
          </a:prstGeom>
        </p:spPr>
      </p:pic>
      <p:sp>
        <p:nvSpPr>
          <p:cNvPr id="8" name="Tekstvak 7">
            <a:extLst>
              <a:ext uri="{FF2B5EF4-FFF2-40B4-BE49-F238E27FC236}">
                <a16:creationId xmlns:a16="http://schemas.microsoft.com/office/drawing/2014/main" id="{C0A0A514-737B-4389-AD4A-58014C155AF1}"/>
              </a:ext>
            </a:extLst>
          </p:cNvPr>
          <p:cNvSpPr txBox="1"/>
          <p:nvPr/>
        </p:nvSpPr>
        <p:spPr>
          <a:xfrm>
            <a:off x="5760602" y="2055010"/>
            <a:ext cx="1192442" cy="523220"/>
          </a:xfrm>
          <a:prstGeom prst="rect">
            <a:avLst/>
          </a:prstGeom>
          <a:noFill/>
        </p:spPr>
        <p:txBody>
          <a:bodyPr wrap="none" rtlCol="0">
            <a:spAutoFit/>
          </a:bodyPr>
          <a:lstStyle/>
          <a:p>
            <a:r>
              <a:rPr lang="nl-NL" sz="2800" b="1" dirty="0"/>
              <a:t>gedrag</a:t>
            </a:r>
          </a:p>
        </p:txBody>
      </p:sp>
    </p:spTree>
    <p:extLst>
      <p:ext uri="{BB962C8B-B14F-4D97-AF65-F5344CB8AC3E}">
        <p14:creationId xmlns:p14="http://schemas.microsoft.com/office/powerpoint/2010/main" val="13306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1000"/>
                                        <p:tgtEl>
                                          <p:spTgt spid="5"/>
                                        </p:tgtEl>
                                      </p:cBhvr>
                                    </p:animEffect>
                                    <p:anim calcmode="lin" valueType="num">
                                      <p:cBhvr>
                                        <p:cTn id="28" dur="1000" fill="hold"/>
                                        <p:tgtEl>
                                          <p:spTgt spid="5"/>
                                        </p:tgtEl>
                                        <p:attrNameLst>
                                          <p:attrName>ppt_x</p:attrName>
                                        </p:attrNameLst>
                                      </p:cBhvr>
                                      <p:tavLst>
                                        <p:tav tm="0">
                                          <p:val>
                                            <p:strVal val="#ppt_x"/>
                                          </p:val>
                                        </p:tav>
                                        <p:tav tm="100000">
                                          <p:val>
                                            <p:strVal val="#ppt_x"/>
                                          </p:val>
                                        </p:tav>
                                      </p:tavLst>
                                    </p:anim>
                                    <p:anim calcmode="lin" valueType="num">
                                      <p:cBhvr>
                                        <p:cTn id="2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1000"/>
                                        <p:tgtEl>
                                          <p:spTgt spid="6"/>
                                        </p:tgtEl>
                                      </p:cBhvr>
                                    </p:animEffect>
                                    <p:anim calcmode="lin" valueType="num">
                                      <p:cBhvr>
                                        <p:cTn id="35" dur="1000" fill="hold"/>
                                        <p:tgtEl>
                                          <p:spTgt spid="6"/>
                                        </p:tgtEl>
                                        <p:attrNameLst>
                                          <p:attrName>ppt_x</p:attrName>
                                        </p:attrNameLst>
                                      </p:cBhvr>
                                      <p:tavLst>
                                        <p:tav tm="0">
                                          <p:val>
                                            <p:strVal val="#ppt_x"/>
                                          </p:val>
                                        </p:tav>
                                        <p:tav tm="100000">
                                          <p:val>
                                            <p:strVal val="#ppt_x"/>
                                          </p:val>
                                        </p:tav>
                                      </p:tavLst>
                                    </p:anim>
                                    <p:anim calcmode="lin" valueType="num">
                                      <p:cBhvr>
                                        <p:cTn id="3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afgeronde hoeken 1">
            <a:extLst>
              <a:ext uri="{FF2B5EF4-FFF2-40B4-BE49-F238E27FC236}">
                <a16:creationId xmlns:a16="http://schemas.microsoft.com/office/drawing/2014/main" id="{377C5CF5-6C69-45D8-8FC6-B1EDE087F7FC}"/>
              </a:ext>
            </a:extLst>
          </p:cNvPr>
          <p:cNvSpPr/>
          <p:nvPr/>
        </p:nvSpPr>
        <p:spPr>
          <a:xfrm>
            <a:off x="2364828" y="462454"/>
            <a:ext cx="6968359" cy="13453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a:t>Methodisch observeren is </a:t>
            </a:r>
            <a:r>
              <a:rPr lang="nl-NL" sz="3200" b="1" dirty="0">
                <a:solidFill>
                  <a:srgbClr val="FF0000"/>
                </a:solidFill>
              </a:rPr>
              <a:t>doelmatig</a:t>
            </a:r>
          </a:p>
        </p:txBody>
      </p:sp>
      <p:sp>
        <p:nvSpPr>
          <p:cNvPr id="3" name="Rechthoek 2">
            <a:extLst>
              <a:ext uri="{FF2B5EF4-FFF2-40B4-BE49-F238E27FC236}">
                <a16:creationId xmlns:a16="http://schemas.microsoft.com/office/drawing/2014/main" id="{AAD97858-2504-400E-BA12-2A74D25D7A47}"/>
              </a:ext>
            </a:extLst>
          </p:cNvPr>
          <p:cNvSpPr/>
          <p:nvPr/>
        </p:nvSpPr>
        <p:spPr>
          <a:xfrm>
            <a:off x="3342289" y="2459504"/>
            <a:ext cx="8944304" cy="1938992"/>
          </a:xfrm>
          <a:prstGeom prst="rect">
            <a:avLst/>
          </a:prstGeom>
        </p:spPr>
        <p:txBody>
          <a:bodyPr wrap="square">
            <a:spAutoFit/>
          </a:bodyPr>
          <a:lstStyle/>
          <a:p>
            <a:pPr marL="342900" indent="-342900">
              <a:buFont typeface="Arial" panose="020B0604020202020204" pitchFamily="34" charset="0"/>
              <a:buChar char="•"/>
            </a:pPr>
            <a:r>
              <a:rPr lang="nl-NL" sz="2400" dirty="0"/>
              <a:t>Als je signalen opvangt dat er iets mis is</a:t>
            </a:r>
          </a:p>
          <a:p>
            <a:pPr marL="342900" indent="-342900">
              <a:buFont typeface="Arial" panose="020B0604020202020204" pitchFamily="34" charset="0"/>
              <a:buChar char="•"/>
            </a:pPr>
            <a:r>
              <a:rPr lang="nl-NL" sz="2400" dirty="0"/>
              <a:t>Als je een vraag hebt hoe te handelen</a:t>
            </a:r>
          </a:p>
          <a:p>
            <a:pPr marL="342900" indent="-342900">
              <a:buFont typeface="Arial" panose="020B0604020202020204" pitchFamily="34" charset="0"/>
              <a:buChar char="•"/>
            </a:pPr>
            <a:r>
              <a:rPr lang="nl-NL" sz="2400" dirty="0"/>
              <a:t>Als er problemen zijn</a:t>
            </a:r>
          </a:p>
          <a:p>
            <a:pPr marL="342900" indent="-342900">
              <a:buFont typeface="Arial" panose="020B0604020202020204" pitchFamily="34" charset="0"/>
              <a:buChar char="•"/>
            </a:pPr>
            <a:r>
              <a:rPr lang="nl-NL" sz="2400" dirty="0"/>
              <a:t>Als je iemand beter wilt leren kennen</a:t>
            </a:r>
          </a:p>
          <a:p>
            <a:pPr marL="342900" indent="-342900">
              <a:buFont typeface="Arial" panose="020B0604020202020204" pitchFamily="34" charset="0"/>
              <a:buChar char="•"/>
            </a:pPr>
            <a:r>
              <a:rPr lang="nl-NL" sz="2400" dirty="0"/>
              <a:t>Als je over iemand rapporteert</a:t>
            </a:r>
          </a:p>
        </p:txBody>
      </p:sp>
    </p:spTree>
    <p:extLst>
      <p:ext uri="{BB962C8B-B14F-4D97-AF65-F5344CB8AC3E}">
        <p14:creationId xmlns:p14="http://schemas.microsoft.com/office/powerpoint/2010/main" val="1999901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hoek: afgeronde hoeken 2">
            <a:extLst>
              <a:ext uri="{FF2B5EF4-FFF2-40B4-BE49-F238E27FC236}">
                <a16:creationId xmlns:a16="http://schemas.microsoft.com/office/drawing/2014/main" id="{262B8930-93C2-46CB-8D37-FFC389342CDA}"/>
              </a:ext>
            </a:extLst>
          </p:cNvPr>
          <p:cNvSpPr/>
          <p:nvPr/>
        </p:nvSpPr>
        <p:spPr>
          <a:xfrm>
            <a:off x="2643179" y="479685"/>
            <a:ext cx="8019737" cy="117043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3200" dirty="0"/>
              <a:t>Methodisch observeren is </a:t>
            </a:r>
            <a:r>
              <a:rPr lang="nl-NL" sz="3200" dirty="0">
                <a:solidFill>
                  <a:srgbClr val="FF0000"/>
                </a:solidFill>
              </a:rPr>
              <a:t>planmatig</a:t>
            </a:r>
            <a:endParaRPr lang="nl-NL" sz="3200" dirty="0"/>
          </a:p>
        </p:txBody>
      </p:sp>
      <p:sp>
        <p:nvSpPr>
          <p:cNvPr id="4" name="Rechthoek 3">
            <a:extLst>
              <a:ext uri="{FF2B5EF4-FFF2-40B4-BE49-F238E27FC236}">
                <a16:creationId xmlns:a16="http://schemas.microsoft.com/office/drawing/2014/main" id="{94F00C96-C1F4-445A-8DFB-0BDCE50F53F4}"/>
              </a:ext>
            </a:extLst>
          </p:cNvPr>
          <p:cNvSpPr/>
          <p:nvPr/>
        </p:nvSpPr>
        <p:spPr>
          <a:xfrm>
            <a:off x="3605048" y="1854000"/>
            <a:ext cx="6096000" cy="4524315"/>
          </a:xfrm>
          <a:prstGeom prst="rect">
            <a:avLst/>
          </a:prstGeom>
        </p:spPr>
        <p:txBody>
          <a:bodyPr>
            <a:spAutoFit/>
          </a:bodyPr>
          <a:lstStyle/>
          <a:p>
            <a:pPr marL="342900" indent="-342900">
              <a:buFont typeface="Arial" panose="020B0604020202020204" pitchFamily="34" charset="0"/>
              <a:buChar char="•"/>
            </a:pPr>
            <a:r>
              <a:rPr lang="nl-NL" sz="2400" dirty="0"/>
              <a:t>De aanleiding voor de observatie</a:t>
            </a:r>
          </a:p>
          <a:p>
            <a:pPr marL="342900" indent="-342900">
              <a:buFont typeface="Arial" panose="020B0604020202020204" pitchFamily="34" charset="0"/>
              <a:buChar char="•"/>
            </a:pPr>
            <a:r>
              <a:rPr lang="nl-NL" sz="2400" dirty="0"/>
              <a:t>Wie je observeert en met welk doel</a:t>
            </a:r>
          </a:p>
          <a:p>
            <a:pPr marL="342900" indent="-342900">
              <a:buFont typeface="Arial" panose="020B0604020202020204" pitchFamily="34" charset="0"/>
              <a:buChar char="•"/>
            </a:pPr>
            <a:r>
              <a:rPr lang="nl-NL" sz="2400" dirty="0"/>
              <a:t>De vragen die je beantwoord wilt zien</a:t>
            </a:r>
          </a:p>
          <a:p>
            <a:pPr marL="342900" indent="-342900">
              <a:buFont typeface="Arial" panose="020B0604020202020204" pitchFamily="34" charset="0"/>
              <a:buChar char="•"/>
            </a:pPr>
            <a:r>
              <a:rPr lang="nl-NL" sz="2400" dirty="0"/>
              <a:t>De persoonlijke gegevens van degene die je gaat observeren</a:t>
            </a:r>
          </a:p>
          <a:p>
            <a:pPr marL="342900" indent="-342900">
              <a:buFont typeface="Arial" panose="020B0604020202020204" pitchFamily="34" charset="0"/>
              <a:buChar char="•"/>
            </a:pPr>
            <a:r>
              <a:rPr lang="nl-NL" sz="2400" dirty="0"/>
              <a:t>Hoe en met welke hulpmiddelen je gaat observeren</a:t>
            </a:r>
          </a:p>
          <a:p>
            <a:pPr marL="342900" indent="-342900">
              <a:buFont typeface="Arial" panose="020B0604020202020204" pitchFamily="34" charset="0"/>
              <a:buChar char="•"/>
            </a:pPr>
            <a:r>
              <a:rPr lang="nl-NL" sz="2400" dirty="0"/>
              <a:t>De plaats, situatie, data, tijdstippen en uitvoerders van de observatie</a:t>
            </a:r>
          </a:p>
          <a:p>
            <a:pPr marL="342900" indent="-342900">
              <a:buFont typeface="Arial" panose="020B0604020202020204" pitchFamily="34" charset="0"/>
              <a:buChar char="•"/>
            </a:pPr>
            <a:r>
              <a:rPr lang="nl-NL" sz="2400" dirty="0"/>
              <a:t>Hoe de resultaten worden verwerkt</a:t>
            </a:r>
          </a:p>
          <a:p>
            <a:pPr marL="342900" indent="-342900">
              <a:buFont typeface="Arial" panose="020B0604020202020204" pitchFamily="34" charset="0"/>
              <a:buChar char="•"/>
            </a:pPr>
            <a:r>
              <a:rPr lang="nl-NL" sz="2400" dirty="0"/>
              <a:t>Aan wie de resultaten worden voorgelegd en wanneer.</a:t>
            </a:r>
          </a:p>
        </p:txBody>
      </p:sp>
    </p:spTree>
    <p:extLst>
      <p:ext uri="{BB962C8B-B14F-4D97-AF65-F5344CB8AC3E}">
        <p14:creationId xmlns:p14="http://schemas.microsoft.com/office/powerpoint/2010/main" val="2428666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78561485-FCC4-4CEE-86B2-B61D578728F6}"/>
              </a:ext>
            </a:extLst>
          </p:cNvPr>
          <p:cNvSpPr txBox="1"/>
          <p:nvPr/>
        </p:nvSpPr>
        <p:spPr>
          <a:xfrm>
            <a:off x="765544" y="489734"/>
            <a:ext cx="11479168" cy="7478970"/>
          </a:xfrm>
          <a:prstGeom prst="rect">
            <a:avLst/>
          </a:prstGeom>
          <a:noFill/>
        </p:spPr>
        <p:txBody>
          <a:bodyPr wrap="none" rtlCol="0">
            <a:spAutoFit/>
          </a:bodyPr>
          <a:lstStyle/>
          <a:p>
            <a:r>
              <a:rPr lang="nl-NL" sz="3200" dirty="0"/>
              <a:t>Toepassen:</a:t>
            </a:r>
          </a:p>
          <a:p>
            <a:endParaRPr lang="nl-NL" sz="3200" dirty="0"/>
          </a:p>
          <a:p>
            <a:r>
              <a:rPr lang="nl-NL" sz="3200" dirty="0"/>
              <a:t>Bekijk het volgende filmpje</a:t>
            </a:r>
          </a:p>
          <a:p>
            <a:r>
              <a:rPr lang="nl-NL" sz="3200" dirty="0">
                <a:hlinkClick r:id="rId2"/>
              </a:rPr>
              <a:t>https://www.youtube.com/watch?v=OKBf85OC6Cc</a:t>
            </a:r>
            <a:endParaRPr lang="nl-NL" sz="3200" dirty="0"/>
          </a:p>
          <a:p>
            <a:endParaRPr lang="nl-NL" sz="3200" dirty="0"/>
          </a:p>
          <a:p>
            <a:r>
              <a:rPr lang="nl-NL" sz="3200" dirty="0"/>
              <a:t>Vragen:</a:t>
            </a:r>
          </a:p>
          <a:p>
            <a:endParaRPr lang="nl-NL" sz="3200" dirty="0"/>
          </a:p>
          <a:p>
            <a:pPr marL="342900" indent="-342900">
              <a:buFont typeface="Arial" panose="020B0604020202020204" pitchFamily="34" charset="0"/>
              <a:buChar char="•"/>
            </a:pPr>
            <a:r>
              <a:rPr lang="nl-NL" sz="2400" dirty="0"/>
              <a:t>De observatievraag is: Ontwikkelt dit kindje zich motorisch goed als het gaat om de fijne</a:t>
            </a:r>
          </a:p>
          <a:p>
            <a:r>
              <a:rPr lang="nl-NL" sz="2400" dirty="0"/>
              <a:t>     motoriek? Hiervoor moet je weten wat een kindje van 1 ongeveer moet kunnen…..</a:t>
            </a:r>
          </a:p>
          <a:p>
            <a:endParaRPr lang="nl-NL" sz="2400" dirty="0"/>
          </a:p>
          <a:p>
            <a:pPr marL="342900" indent="-342900">
              <a:buFont typeface="Arial" panose="020B0604020202020204" pitchFamily="34" charset="0"/>
              <a:buChar char="•"/>
            </a:pPr>
            <a:r>
              <a:rPr lang="nl-NL" sz="2400" dirty="0"/>
              <a:t>Kan de man op het filmpje de observatie goed uitvoeren?</a:t>
            </a:r>
          </a:p>
          <a:p>
            <a:pPr marL="342900" indent="-342900">
              <a:buFont typeface="Arial" panose="020B0604020202020204" pitchFamily="34" charset="0"/>
              <a:buChar char="•"/>
            </a:pPr>
            <a:r>
              <a:rPr lang="nl-NL" sz="2400" dirty="0"/>
              <a:t>Wat moet de man weten om dit goed te kunnen doen?</a:t>
            </a:r>
          </a:p>
          <a:p>
            <a:pPr marL="342900" indent="-342900">
              <a:buFont typeface="Arial" panose="020B0604020202020204" pitchFamily="34" charset="0"/>
              <a:buChar char="•"/>
            </a:pPr>
            <a:r>
              <a:rPr lang="nl-NL" sz="2400" dirty="0"/>
              <a:t>Doe zelf de observatie. Hoe noteer je je aantekeningen?</a:t>
            </a:r>
          </a:p>
          <a:p>
            <a:pPr marL="342900" indent="-342900">
              <a:buFont typeface="Arial" panose="020B0604020202020204" pitchFamily="34" charset="0"/>
              <a:buChar char="•"/>
            </a:pPr>
            <a:r>
              <a:rPr lang="nl-NL" sz="2400" dirty="0"/>
              <a:t>Wat is het antwoord op je observatievraag?</a:t>
            </a:r>
          </a:p>
          <a:p>
            <a:endParaRPr lang="nl-NL" sz="2400" dirty="0"/>
          </a:p>
          <a:p>
            <a:endParaRPr lang="nl-NL" sz="3200" dirty="0"/>
          </a:p>
          <a:p>
            <a:endParaRPr lang="nl-NL" sz="3200" dirty="0"/>
          </a:p>
        </p:txBody>
      </p:sp>
    </p:spTree>
    <p:extLst>
      <p:ext uri="{BB962C8B-B14F-4D97-AF65-F5344CB8AC3E}">
        <p14:creationId xmlns:p14="http://schemas.microsoft.com/office/powerpoint/2010/main" val="4291481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AE851769-6B7B-4F8D-9D22-F1B2F6AE749D}"/>
              </a:ext>
            </a:extLst>
          </p:cNvPr>
          <p:cNvPicPr>
            <a:picLocks noChangeAspect="1"/>
          </p:cNvPicPr>
          <p:nvPr/>
        </p:nvPicPr>
        <p:blipFill>
          <a:blip r:embed="rId2"/>
          <a:stretch>
            <a:fillRect/>
          </a:stretch>
        </p:blipFill>
        <p:spPr>
          <a:xfrm>
            <a:off x="8108040" y="914398"/>
            <a:ext cx="3769741" cy="3769741"/>
          </a:xfrm>
          <a:prstGeom prst="rect">
            <a:avLst/>
          </a:prstGeom>
        </p:spPr>
      </p:pic>
      <p:sp>
        <p:nvSpPr>
          <p:cNvPr id="2" name="Rechthoek 1">
            <a:extLst>
              <a:ext uri="{FF2B5EF4-FFF2-40B4-BE49-F238E27FC236}">
                <a16:creationId xmlns:a16="http://schemas.microsoft.com/office/drawing/2014/main" id="{AF38AC38-C85C-41A5-AB8D-23BFB2380082}"/>
              </a:ext>
            </a:extLst>
          </p:cNvPr>
          <p:cNvSpPr/>
          <p:nvPr/>
        </p:nvSpPr>
        <p:spPr>
          <a:xfrm>
            <a:off x="1035961" y="428178"/>
            <a:ext cx="6096000" cy="6001643"/>
          </a:xfrm>
          <a:prstGeom prst="rect">
            <a:avLst/>
          </a:prstGeom>
        </p:spPr>
        <p:txBody>
          <a:bodyPr>
            <a:spAutoFit/>
          </a:bodyPr>
          <a:lstStyle/>
          <a:p>
            <a:r>
              <a:rPr lang="nl-NL" sz="2400" b="1">
                <a:solidFill>
                  <a:srgbClr val="464646"/>
                </a:solidFill>
                <a:latin typeface="camphor_promedium"/>
              </a:rPr>
              <a:t>Wat ontwikkelt een kindje van 1 jaar in de fijne motoriek:</a:t>
            </a:r>
          </a:p>
          <a:p>
            <a:endParaRPr lang="nl-NL" sz="2400" b="1">
              <a:solidFill>
                <a:srgbClr val="464646"/>
              </a:solidFill>
              <a:latin typeface="camphor_promedium"/>
            </a:endParaRPr>
          </a:p>
          <a:p>
            <a:pPr marL="342900" indent="-342900">
              <a:buFont typeface="Arial" panose="020B0604020202020204" pitchFamily="34" charset="0"/>
              <a:buChar char="•"/>
            </a:pPr>
            <a:r>
              <a:rPr lang="nl-NL" sz="2400" b="1">
                <a:solidFill>
                  <a:srgbClr val="464646"/>
                </a:solidFill>
                <a:latin typeface="camphor_promedium"/>
              </a:rPr>
              <a:t>Kleine voorwerpen tussen duim en    </a:t>
            </a:r>
          </a:p>
          <a:p>
            <a:r>
              <a:rPr lang="nl-NL" sz="2400" b="1">
                <a:solidFill>
                  <a:srgbClr val="464646"/>
                </a:solidFill>
                <a:latin typeface="camphor_promedium"/>
              </a:rPr>
              <a:t>     wijsvinger pakken</a:t>
            </a:r>
          </a:p>
          <a:p>
            <a:pPr marL="342900" indent="-342900">
              <a:buFont typeface="Arial" panose="020B0604020202020204" pitchFamily="34" charset="0"/>
              <a:buChar char="•"/>
            </a:pPr>
            <a:r>
              <a:rPr lang="nl-NL" sz="2400" b="1">
                <a:solidFill>
                  <a:srgbClr val="464646"/>
                </a:solidFill>
                <a:latin typeface="camphor_promedium"/>
              </a:rPr>
              <a:t>Blokken stapelen</a:t>
            </a:r>
          </a:p>
          <a:p>
            <a:pPr marL="342900" indent="-342900">
              <a:buFont typeface="Arial" panose="020B0604020202020204" pitchFamily="34" charset="0"/>
              <a:buChar char="•"/>
            </a:pPr>
            <a:r>
              <a:rPr lang="nl-NL" sz="2400" b="1">
                <a:solidFill>
                  <a:srgbClr val="464646"/>
                </a:solidFill>
                <a:latin typeface="camphor_promedium"/>
              </a:rPr>
              <a:t>Eten met een lepel. </a:t>
            </a:r>
          </a:p>
          <a:p>
            <a:pPr marL="342900" indent="-342900">
              <a:buFont typeface="Arial" panose="020B0604020202020204" pitchFamily="34" charset="0"/>
              <a:buChar char="•"/>
            </a:pPr>
            <a:r>
              <a:rPr lang="nl-NL" sz="2400" b="1">
                <a:solidFill>
                  <a:srgbClr val="464646"/>
                </a:solidFill>
                <a:latin typeface="camphor_promedium"/>
              </a:rPr>
              <a:t>Wanneer het kindje iets vasthoudt, slaat het vaak de hele hand er omheen.</a:t>
            </a:r>
          </a:p>
          <a:p>
            <a:endParaRPr lang="nl-NL" sz="2400" b="1">
              <a:solidFill>
                <a:srgbClr val="464646"/>
              </a:solidFill>
              <a:latin typeface="camphor_promedium"/>
            </a:endParaRPr>
          </a:p>
          <a:p>
            <a:endParaRPr lang="nl-NL" sz="2400" b="1">
              <a:solidFill>
                <a:srgbClr val="464646"/>
              </a:solidFill>
              <a:latin typeface="camphor_promedium"/>
            </a:endParaRPr>
          </a:p>
          <a:p>
            <a:r>
              <a:rPr lang="nl-NL" sz="2400" b="1">
                <a:solidFill>
                  <a:srgbClr val="464646"/>
                </a:solidFill>
                <a:latin typeface="camphor_promedium"/>
              </a:rPr>
              <a:t>Andere observatiepunten:</a:t>
            </a:r>
          </a:p>
          <a:p>
            <a:pPr marL="342900" indent="-342900">
              <a:buFontTx/>
              <a:buChar char="-"/>
            </a:pPr>
            <a:r>
              <a:rPr lang="nl-NL" sz="2400" b="1">
                <a:solidFill>
                  <a:srgbClr val="464646"/>
                </a:solidFill>
                <a:latin typeface="camphor_promedium"/>
              </a:rPr>
              <a:t>Een kind gebruikt beide handen in het spel </a:t>
            </a:r>
          </a:p>
          <a:p>
            <a:pPr marL="342900" indent="-342900">
              <a:buFontTx/>
              <a:buChar char="-"/>
            </a:pPr>
            <a:r>
              <a:rPr lang="nl-NL" sz="2400" b="1">
                <a:solidFill>
                  <a:srgbClr val="464646"/>
                </a:solidFill>
                <a:latin typeface="camphor_promedium"/>
              </a:rPr>
              <a:t>De handen werken samen</a:t>
            </a:r>
          </a:p>
          <a:p>
            <a:pPr marL="342900" indent="-342900">
              <a:buFontTx/>
              <a:buChar char="-"/>
            </a:pPr>
            <a:r>
              <a:rPr lang="nl-NL" sz="2400" b="1">
                <a:solidFill>
                  <a:srgbClr val="464646"/>
                </a:solidFill>
                <a:latin typeface="camphor_promedium"/>
              </a:rPr>
              <a:t>Een kind kijkt naar de handen als het speelt (oog-handcoördinatie)</a:t>
            </a:r>
            <a:endParaRPr lang="nl-NL" sz="2400" b="1" dirty="0"/>
          </a:p>
        </p:txBody>
      </p:sp>
    </p:spTree>
    <p:extLst>
      <p:ext uri="{BB962C8B-B14F-4D97-AF65-F5344CB8AC3E}">
        <p14:creationId xmlns:p14="http://schemas.microsoft.com/office/powerpoint/2010/main" val="3418183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0841ABE5-F353-4EB1-A9B2-5BAD60F5ED09}"/>
              </a:ext>
            </a:extLst>
          </p:cNvPr>
          <p:cNvSpPr/>
          <p:nvPr/>
        </p:nvSpPr>
        <p:spPr>
          <a:xfrm>
            <a:off x="565335" y="717294"/>
            <a:ext cx="8554458" cy="646331"/>
          </a:xfrm>
          <a:prstGeom prst="rect">
            <a:avLst/>
          </a:prstGeom>
          <a:noFill/>
        </p:spPr>
        <p:txBody>
          <a:bodyPr wrap="none" lIns="91440" tIns="45720" rIns="91440" bIns="45720">
            <a:spAutoFit/>
          </a:bodyPr>
          <a:lstStyle/>
          <a:p>
            <a:pPr algn="ctr"/>
            <a:r>
              <a:rPr lang="nl-NL" sz="3600" b="0" cap="none" spc="0" dirty="0">
                <a:ln w="0"/>
                <a:solidFill>
                  <a:schemeClr val="tx1"/>
                </a:solidFill>
                <a:effectLst>
                  <a:outerShdw blurRad="38100" dist="19050" dir="2700000" algn="tl" rotWithShape="0">
                    <a:schemeClr val="dk1">
                      <a:alpha val="40000"/>
                    </a:schemeClr>
                  </a:outerShdw>
                </a:effectLst>
              </a:rPr>
              <a:t>Participerend/ niet participerend observeren</a:t>
            </a:r>
          </a:p>
        </p:txBody>
      </p:sp>
      <p:sp>
        <p:nvSpPr>
          <p:cNvPr id="3" name="Tekstvak 2">
            <a:extLst>
              <a:ext uri="{FF2B5EF4-FFF2-40B4-BE49-F238E27FC236}">
                <a16:creationId xmlns:a16="http://schemas.microsoft.com/office/drawing/2014/main" id="{7C6821C1-05DD-4B3B-9985-B44C38EF855C}"/>
              </a:ext>
            </a:extLst>
          </p:cNvPr>
          <p:cNvSpPr txBox="1"/>
          <p:nvPr/>
        </p:nvSpPr>
        <p:spPr>
          <a:xfrm>
            <a:off x="565335" y="1786345"/>
            <a:ext cx="10517687" cy="830997"/>
          </a:xfrm>
          <a:prstGeom prst="rect">
            <a:avLst/>
          </a:prstGeom>
          <a:noFill/>
        </p:spPr>
        <p:txBody>
          <a:bodyPr wrap="none" rtlCol="0">
            <a:spAutoFit/>
          </a:bodyPr>
          <a:lstStyle/>
          <a:p>
            <a:r>
              <a:rPr lang="nl-NL" sz="2400" dirty="0"/>
              <a:t>Participerend = je doet zelf mee met het kind en observeert</a:t>
            </a:r>
          </a:p>
          <a:p>
            <a:r>
              <a:rPr lang="nl-NL" sz="2400" dirty="0"/>
              <a:t>Niet participerend = je doet NIET mee en kruipt onopvallend in een hoekje, of filmt</a:t>
            </a:r>
          </a:p>
        </p:txBody>
      </p:sp>
      <p:sp>
        <p:nvSpPr>
          <p:cNvPr id="4" name="Rechthoek 3">
            <a:extLst>
              <a:ext uri="{FF2B5EF4-FFF2-40B4-BE49-F238E27FC236}">
                <a16:creationId xmlns:a16="http://schemas.microsoft.com/office/drawing/2014/main" id="{0D9A1986-FFCC-4BE7-A28A-D158C90DD8E9}"/>
              </a:ext>
            </a:extLst>
          </p:cNvPr>
          <p:cNvSpPr/>
          <p:nvPr/>
        </p:nvSpPr>
        <p:spPr>
          <a:xfrm>
            <a:off x="565335" y="3183093"/>
            <a:ext cx="6928693" cy="646331"/>
          </a:xfrm>
          <a:prstGeom prst="rect">
            <a:avLst/>
          </a:prstGeom>
          <a:noFill/>
        </p:spPr>
        <p:txBody>
          <a:bodyPr wrap="none" lIns="91440" tIns="45720" rIns="91440" bIns="45720">
            <a:spAutoFit/>
          </a:bodyPr>
          <a:lstStyle/>
          <a:p>
            <a:pPr algn="ctr"/>
            <a:r>
              <a:rPr lang="nl-NL" sz="3600" b="0" cap="none" spc="0" dirty="0">
                <a:ln w="0"/>
                <a:solidFill>
                  <a:schemeClr val="tx1"/>
                </a:solidFill>
                <a:effectLst>
                  <a:outerShdw blurRad="38100" dist="19050" dir="2700000" algn="tl" rotWithShape="0">
                    <a:schemeClr val="dk1">
                      <a:alpha val="40000"/>
                    </a:schemeClr>
                  </a:outerShdw>
                </a:effectLst>
              </a:rPr>
              <a:t>Gestructureerd/ niet gestructureerd</a:t>
            </a:r>
          </a:p>
        </p:txBody>
      </p:sp>
      <p:sp>
        <p:nvSpPr>
          <p:cNvPr id="5" name="Tekstvak 4">
            <a:extLst>
              <a:ext uri="{FF2B5EF4-FFF2-40B4-BE49-F238E27FC236}">
                <a16:creationId xmlns:a16="http://schemas.microsoft.com/office/drawing/2014/main" id="{74796345-AC7B-4E6D-997C-1F4AA027F45D}"/>
              </a:ext>
            </a:extLst>
          </p:cNvPr>
          <p:cNvSpPr txBox="1"/>
          <p:nvPr/>
        </p:nvSpPr>
        <p:spPr>
          <a:xfrm>
            <a:off x="565335" y="4130211"/>
            <a:ext cx="10800136" cy="1200329"/>
          </a:xfrm>
          <a:prstGeom prst="rect">
            <a:avLst/>
          </a:prstGeom>
          <a:noFill/>
        </p:spPr>
        <p:txBody>
          <a:bodyPr wrap="none" rtlCol="0">
            <a:spAutoFit/>
          </a:bodyPr>
          <a:lstStyle/>
          <a:p>
            <a:r>
              <a:rPr lang="nl-NL" sz="2400" dirty="0"/>
              <a:t>Gestructureerd: je maakt gebruik van een bestaand observatie-instrument</a:t>
            </a:r>
          </a:p>
          <a:p>
            <a:r>
              <a:rPr lang="nl-NL" sz="2400" dirty="0"/>
              <a:t>Niet gestructureerd: je doet een vrije, beschrijvende situatie waarin je alles opschrijft</a:t>
            </a:r>
          </a:p>
          <a:p>
            <a:r>
              <a:rPr lang="nl-NL" sz="2400" dirty="0"/>
              <a:t>wat je opvalt in de situatie.</a:t>
            </a:r>
          </a:p>
        </p:txBody>
      </p:sp>
    </p:spTree>
    <p:extLst>
      <p:ext uri="{BB962C8B-B14F-4D97-AF65-F5344CB8AC3E}">
        <p14:creationId xmlns:p14="http://schemas.microsoft.com/office/powerpoint/2010/main" val="802626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60DBB3F1-7001-4F7A-B269-CB067413AAFA}"/>
              </a:ext>
            </a:extLst>
          </p:cNvPr>
          <p:cNvSpPr/>
          <p:nvPr/>
        </p:nvSpPr>
        <p:spPr>
          <a:xfrm>
            <a:off x="626725" y="151179"/>
            <a:ext cx="11260475" cy="6063198"/>
          </a:xfrm>
          <a:prstGeom prst="rect">
            <a:avLst/>
          </a:prstGeom>
          <a:noFill/>
        </p:spPr>
        <p:txBody>
          <a:bodyPr wrap="square" lIns="91440" tIns="45720" rIns="91440" bIns="45720">
            <a:spAutoFit/>
          </a:bodyPr>
          <a:lstStyle/>
          <a:p>
            <a:r>
              <a:rPr lang="nl-NL" sz="2800" b="1" cap="none" spc="0" dirty="0" err="1">
                <a:ln w="0"/>
                <a:solidFill>
                  <a:schemeClr val="tx1"/>
                </a:solidFill>
                <a:effectLst>
                  <a:outerShdw blurRad="38100" dist="19050" dir="2700000" algn="tl" rotWithShape="0">
                    <a:schemeClr val="dk1">
                      <a:alpha val="40000"/>
                    </a:schemeClr>
                  </a:outerShdw>
                </a:effectLst>
              </a:rPr>
              <a:t>Verwerkingopdracht</a:t>
            </a:r>
            <a:endParaRPr lang="nl-NL" sz="2800" b="1" cap="none" spc="0" dirty="0">
              <a:ln w="0"/>
              <a:solidFill>
                <a:schemeClr val="tx1"/>
              </a:solidFill>
              <a:effectLst>
                <a:outerShdw blurRad="38100" dist="19050" dir="2700000" algn="tl" rotWithShape="0">
                  <a:schemeClr val="dk1">
                    <a:alpha val="40000"/>
                  </a:schemeClr>
                </a:outerShdw>
              </a:effectLst>
            </a:endParaRPr>
          </a:p>
          <a:p>
            <a:endParaRPr lang="nl-NL" sz="2400" dirty="0">
              <a:ln w="0"/>
              <a:effectLst>
                <a:outerShdw blurRad="38100" dist="19050" dir="2700000" algn="tl" rotWithShape="0">
                  <a:schemeClr val="dk1">
                    <a:alpha val="40000"/>
                  </a:schemeClr>
                </a:outerShdw>
              </a:effectLst>
            </a:endParaRPr>
          </a:p>
          <a:p>
            <a:r>
              <a:rPr lang="nl-NL" sz="2400" b="0" cap="none" spc="0" dirty="0">
                <a:ln w="0"/>
                <a:solidFill>
                  <a:schemeClr val="tx1"/>
                </a:solidFill>
                <a:effectLst>
                  <a:outerShdw blurRad="38100" dist="19050" dir="2700000" algn="tl" rotWithShape="0">
                    <a:schemeClr val="dk1">
                      <a:alpha val="40000"/>
                    </a:schemeClr>
                  </a:outerShdw>
                </a:effectLst>
              </a:rPr>
              <a:t>1. Zoek op bladzijde 93 en 94 de </a:t>
            </a:r>
            <a:r>
              <a:rPr lang="nl-NL" sz="2400" dirty="0">
                <a:ln w="0"/>
                <a:effectLst>
                  <a:outerShdw blurRad="38100" dist="19050" dir="2700000" algn="tl" rotWithShape="0">
                    <a:schemeClr val="dk1">
                      <a:alpha val="40000"/>
                    </a:schemeClr>
                  </a:outerShdw>
                </a:effectLst>
              </a:rPr>
              <a:t>voor- en nadelen van deze 4 aanpakken</a:t>
            </a:r>
          </a:p>
          <a:p>
            <a:endParaRPr lang="nl-NL" sz="2400" b="0" cap="none" spc="0" dirty="0">
              <a:ln w="0"/>
              <a:solidFill>
                <a:schemeClr val="tx1"/>
              </a:solidFill>
              <a:effectLst>
                <a:outerShdw blurRad="38100" dist="19050" dir="2700000" algn="tl" rotWithShape="0">
                  <a:schemeClr val="dk1">
                    <a:alpha val="40000"/>
                  </a:schemeClr>
                </a:outerShdw>
              </a:effectLst>
            </a:endParaRPr>
          </a:p>
          <a:p>
            <a:r>
              <a:rPr lang="nl-NL" sz="2400" dirty="0">
                <a:ln w="0"/>
                <a:effectLst>
                  <a:outerShdw blurRad="38100" dist="19050" dir="2700000" algn="tl" rotWithShape="0">
                    <a:schemeClr val="dk1">
                      <a:alpha val="40000"/>
                    </a:schemeClr>
                  </a:outerShdw>
                </a:effectLst>
              </a:rPr>
              <a:t>2. Schrijf achter elke observatievraag hieronder welke aanpak je zou kiezen:</a:t>
            </a:r>
          </a:p>
          <a:p>
            <a:endParaRPr lang="nl-NL" sz="2400" b="0" cap="none" spc="0" dirty="0">
              <a:ln w="0"/>
              <a:solidFill>
                <a:schemeClr val="tx1"/>
              </a:solidFill>
              <a:effectLst>
                <a:outerShdw blurRad="38100" dist="19050" dir="2700000" algn="tl" rotWithShape="0">
                  <a:schemeClr val="dk1">
                    <a:alpha val="40000"/>
                  </a:schemeClr>
                </a:outerShdw>
              </a:effectLst>
            </a:endParaRPr>
          </a:p>
          <a:p>
            <a:pPr marL="457200" indent="-457200">
              <a:buAutoNum type="alphaLcPeriod"/>
            </a:pPr>
            <a:r>
              <a:rPr lang="nl-NL" sz="2400" dirty="0">
                <a:ln w="0"/>
                <a:effectLst>
                  <a:outerShdw blurRad="38100" dist="19050" dir="2700000" algn="tl" rotWithShape="0">
                    <a:schemeClr val="dk1">
                      <a:alpha val="40000"/>
                    </a:schemeClr>
                  </a:outerShdw>
                </a:effectLst>
              </a:rPr>
              <a:t>Nelleke is 4 en plast nog vaak in haar broek. Je wilt weten hoe veilig ze zich voelt in de klas.</a:t>
            </a:r>
          </a:p>
          <a:p>
            <a:pPr marL="457200" indent="-457200">
              <a:buAutoNum type="alphaLcPeriod"/>
            </a:pPr>
            <a:r>
              <a:rPr lang="nl-NL" sz="2400" b="0" cap="none" spc="0" dirty="0">
                <a:ln w="0"/>
                <a:solidFill>
                  <a:schemeClr val="tx1"/>
                </a:solidFill>
                <a:effectLst>
                  <a:outerShdw blurRad="38100" dist="19050" dir="2700000" algn="tl" rotWithShape="0">
                    <a:schemeClr val="dk1">
                      <a:alpha val="40000"/>
                    </a:schemeClr>
                  </a:outerShdw>
                </a:effectLst>
              </a:rPr>
              <a:t>Arend is 14 en hij </a:t>
            </a:r>
            <a:r>
              <a:rPr lang="nl-NL" sz="2400" dirty="0">
                <a:ln w="0"/>
                <a:effectLst>
                  <a:outerShdw blurRad="38100" dist="19050" dir="2700000" algn="tl" rotWithShape="0">
                    <a:schemeClr val="dk1">
                      <a:alpha val="40000"/>
                    </a:schemeClr>
                  </a:outerShdw>
                </a:effectLst>
              </a:rPr>
              <a:t>is in alle lessen erg onrustig. Je wilt weten hoe lang hij zich kan concentreren bij de uitleg, de instructie, tijdens zelfstandig werken en tijdens samen werken.</a:t>
            </a:r>
          </a:p>
          <a:p>
            <a:pPr marL="457200" indent="-457200">
              <a:buAutoNum type="alphaLcPeriod"/>
            </a:pPr>
            <a:r>
              <a:rPr lang="nl-NL" sz="2400" b="0" cap="none" spc="0" dirty="0">
                <a:ln w="0"/>
                <a:solidFill>
                  <a:schemeClr val="tx1"/>
                </a:solidFill>
                <a:effectLst>
                  <a:outerShdw blurRad="38100" dist="19050" dir="2700000" algn="tl" rotWithShape="0">
                    <a:schemeClr val="dk1">
                      <a:alpha val="40000"/>
                    </a:schemeClr>
                  </a:outerShdw>
                </a:effectLst>
              </a:rPr>
              <a:t>L</a:t>
            </a:r>
            <a:r>
              <a:rPr lang="nl-NL" sz="2400" dirty="0">
                <a:ln w="0"/>
                <a:effectLst>
                  <a:outerShdw blurRad="38100" dist="19050" dir="2700000" algn="tl" rotWithShape="0">
                    <a:schemeClr val="dk1">
                      <a:alpha val="40000"/>
                    </a:schemeClr>
                  </a:outerShdw>
                </a:effectLst>
              </a:rPr>
              <a:t>ulu is 3. Ze heeft nu al een paar keer een ander kindje gebeten tijdens het buiten spelen. Je wilt weten in welke situaties dit precies gebeurt, zodat je op tijd kunt ingrijpen.</a:t>
            </a:r>
          </a:p>
          <a:p>
            <a:pPr marL="457200" indent="-457200">
              <a:buAutoNum type="alphaLcPeriod"/>
            </a:pPr>
            <a:r>
              <a:rPr lang="nl-NL" sz="2400" dirty="0">
                <a:ln w="0"/>
                <a:effectLst>
                  <a:outerShdw blurRad="38100" dist="19050" dir="2700000" algn="tl" rotWithShape="0">
                    <a:schemeClr val="dk1">
                      <a:alpha val="40000"/>
                    </a:schemeClr>
                  </a:outerShdw>
                </a:effectLst>
              </a:rPr>
              <a:t>Klaas is 12 jaar. Hij is de enige op de BSO uit groep 8 en plaagt geregeld andere kinderen. Je vraagt je af of hij zich verveelt….</a:t>
            </a:r>
          </a:p>
        </p:txBody>
      </p:sp>
    </p:spTree>
    <p:extLst>
      <p:ext uri="{BB962C8B-B14F-4D97-AF65-F5344CB8AC3E}">
        <p14:creationId xmlns:p14="http://schemas.microsoft.com/office/powerpoint/2010/main" val="1743599178"/>
      </p:ext>
    </p:extLst>
  </p:cSld>
  <p:clrMapOvr>
    <a:masterClrMapping/>
  </p:clrMapOvr>
</p:sld>
</file>

<file path=ppt/theme/theme1.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1740</TotalTime>
  <Words>666</Words>
  <Application>Microsoft Office PowerPoint</Application>
  <PresentationFormat>Breedbeeld</PresentationFormat>
  <Paragraphs>88</Paragraphs>
  <Slides>10</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10</vt:i4>
      </vt:variant>
    </vt:vector>
  </HeadingPairs>
  <TitlesOfParts>
    <vt:vector size="15" baseType="lpstr">
      <vt:lpstr>Arial</vt:lpstr>
      <vt:lpstr>Calibri</vt:lpstr>
      <vt:lpstr>Calibri Light</vt:lpstr>
      <vt:lpstr>camphor_promedium</vt:lpstr>
      <vt:lpstr>Office Theme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Laura Beeftink</dc:creator>
  <cp:lastModifiedBy>Laura Beeftink</cp:lastModifiedBy>
  <cp:revision>17</cp:revision>
  <dcterms:created xsi:type="dcterms:W3CDTF">2019-11-16T09:31:27Z</dcterms:created>
  <dcterms:modified xsi:type="dcterms:W3CDTF">2021-04-07T11:25:23Z</dcterms:modified>
</cp:coreProperties>
</file>